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custDataLst>
    <p:tags r:id="rId16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9" roundtripDataSignature="AMtx7mj4bajnMNqVdcYDDk8QVuQkXw2C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156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f49bc7e4d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f49bc7e4dc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g3f49bc7e4dc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Bookman Old Style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4"/>
          <p:cNvSpPr txBox="1"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4"/>
          <p:cNvSpPr txBox="1">
            <a:spLocks noGrp="1"/>
          </p:cNvSpPr>
          <p:nvPr>
            <p:ph type="dt" idx="10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ftr" idx="11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5"/>
          <p:cNvSpPr txBox="1">
            <a:spLocks noGrp="1"/>
          </p:cNvSpPr>
          <p:nvPr>
            <p:ph type="dt" idx="10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5"/>
          <p:cNvSpPr txBox="1">
            <a:spLocks noGrp="1"/>
          </p:cNvSpPr>
          <p:nvPr>
            <p:ph type="ftr" idx="11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sldNum" idx="12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6"/>
          <p:cNvSpPr txBox="1"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6"/>
          <p:cNvSpPr txBox="1"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dt" idx="10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ftr" idx="11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sldNum" idx="12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7"/>
          <p:cNvSpPr txBox="1"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Bookman Old Style"/>
              <a:buNone/>
              <a:defRPr sz="3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7"/>
          <p:cNvSpPr txBox="1"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dt" idx="10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ftr" idx="11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sldNum" idx="12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8"/>
          <p:cNvSpPr txBox="1"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8"/>
          <p:cNvSpPr txBox="1">
            <a:spLocks noGrp="1"/>
          </p:cNvSpPr>
          <p:nvPr>
            <p:ph type="body" idx="1"/>
          </p:nvPr>
        </p:nvSpPr>
        <p:spPr>
          <a:xfrm>
            <a:off x="685346" y="2088320"/>
            <a:ext cx="3829503" cy="3702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8"/>
          <p:cNvSpPr txBox="1">
            <a:spLocks noGrp="1"/>
          </p:cNvSpPr>
          <p:nvPr>
            <p:ph type="body" idx="2"/>
          </p:nvPr>
        </p:nvSpPr>
        <p:spPr>
          <a:xfrm>
            <a:off x="4630052" y="2088320"/>
            <a:ext cx="3820616" cy="3702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dt" idx="10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ftr" idx="11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sldNum" idx="12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9"/>
          <p:cNvSpPr txBox="1"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9"/>
          <p:cNvSpPr txBox="1"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19"/>
          <p:cNvSpPr txBox="1">
            <a:spLocks noGrp="1"/>
          </p:cNvSpPr>
          <p:nvPr>
            <p:ph type="body" idx="2"/>
          </p:nvPr>
        </p:nvSpPr>
        <p:spPr>
          <a:xfrm>
            <a:off x="685346" y="2912232"/>
            <a:ext cx="3830406" cy="2878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19"/>
          <p:cNvSpPr txBox="1">
            <a:spLocks noGrp="1"/>
          </p:cNvSpPr>
          <p:nvPr>
            <p:ph type="body" idx="3"/>
          </p:nvPr>
        </p:nvSpPr>
        <p:spPr>
          <a:xfrm>
            <a:off x="4859230" y="2088320"/>
            <a:ext cx="359143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19"/>
          <p:cNvSpPr txBox="1">
            <a:spLocks noGrp="1"/>
          </p:cNvSpPr>
          <p:nvPr>
            <p:ph type="body" idx="4"/>
          </p:nvPr>
        </p:nvSpPr>
        <p:spPr>
          <a:xfrm>
            <a:off x="4629150" y="2912232"/>
            <a:ext cx="3821518" cy="2878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dt" idx="10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ftr" idx="11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sldNum" idx="12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1"/>
          <p:cNvSpPr txBox="1"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Bookman Old Style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1"/>
          <p:cNvSpPr txBox="1">
            <a:spLocks noGrp="1"/>
          </p:cNvSpPr>
          <p:nvPr>
            <p:ph type="body" idx="1"/>
          </p:nvPr>
        </p:nvSpPr>
        <p:spPr>
          <a:xfrm>
            <a:off x="3808548" y="609600"/>
            <a:ext cx="4642119" cy="51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21"/>
          <p:cNvSpPr txBox="1">
            <a:spLocks noGrp="1"/>
          </p:cNvSpPr>
          <p:nvPr>
            <p:ph type="body" idx="2"/>
          </p:nvPr>
        </p:nvSpPr>
        <p:spPr>
          <a:xfrm>
            <a:off x="687921" y="2971801"/>
            <a:ext cx="2949178" cy="2819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21"/>
          <p:cNvSpPr txBox="1">
            <a:spLocks noGrp="1"/>
          </p:cNvSpPr>
          <p:nvPr>
            <p:ph type="dt" idx="10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 txBox="1">
            <a:spLocks noGrp="1"/>
          </p:cNvSpPr>
          <p:nvPr>
            <p:ph type="ftr" idx="11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1"/>
          <p:cNvSpPr txBox="1">
            <a:spLocks noGrp="1"/>
          </p:cNvSpPr>
          <p:nvPr>
            <p:ph type="sldNum" idx="12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2"/>
          <p:cNvSpPr txBox="1"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man Old Style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2"/>
          <p:cNvSpPr>
            <a:spLocks noGrp="1"/>
          </p:cNvSpPr>
          <p:nvPr>
            <p:ph type="pic" idx="2"/>
          </p:nvPr>
        </p:nvSpPr>
        <p:spPr>
          <a:xfrm>
            <a:off x="5249932" y="758881"/>
            <a:ext cx="2966938" cy="4883038"/>
          </a:xfrm>
          <a:prstGeom prst="rect">
            <a:avLst/>
          </a:prstGeom>
          <a:noFill/>
          <a:ln w="190500" cap="sq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sp>
      <p:sp>
        <p:nvSpPr>
          <p:cNvPr id="68" name="Google Shape;68;p22"/>
          <p:cNvSpPr txBox="1">
            <a:spLocks noGrp="1"/>
          </p:cNvSpPr>
          <p:nvPr>
            <p:ph type="body" idx="1"/>
          </p:nvPr>
        </p:nvSpPr>
        <p:spPr>
          <a:xfrm>
            <a:off x="685346" y="2971800"/>
            <a:ext cx="4171242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22"/>
          <p:cNvSpPr txBox="1">
            <a:spLocks noGrp="1"/>
          </p:cNvSpPr>
          <p:nvPr>
            <p:ph type="dt" idx="10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ftr" idx="11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sldNum" idx="12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noramic Picture with Caption">
  <p:cSld name="Panoramic Picture with Caption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3"/>
          <p:cNvSpPr txBox="1"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Bookman Old Style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3"/>
          <p:cNvSpPr>
            <a:spLocks noGrp="1"/>
          </p:cNvSpPr>
          <p:nvPr>
            <p:ph type="pic" idx="2"/>
          </p:nvPr>
        </p:nvSpPr>
        <p:spPr>
          <a:xfrm>
            <a:off x="685355" y="621322"/>
            <a:ext cx="7775673" cy="3379735"/>
          </a:xfrm>
          <a:prstGeom prst="rect">
            <a:avLst/>
          </a:prstGeom>
          <a:noFill/>
          <a:ln w="190500" cap="sq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sp>
      <p:sp>
        <p:nvSpPr>
          <p:cNvPr id="75" name="Google Shape;75;p23"/>
          <p:cNvSpPr txBox="1">
            <a:spLocks noGrp="1"/>
          </p:cNvSpPr>
          <p:nvPr>
            <p:ph type="body" idx="1"/>
          </p:nvPr>
        </p:nvSpPr>
        <p:spPr>
          <a:xfrm>
            <a:off x="685346" y="5108728"/>
            <a:ext cx="7774499" cy="682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dt" idx="10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ftr" idx="11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sldNum" idx="12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aption">
  <p:cSld name="Title and Caption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4"/>
          <p:cNvSpPr txBox="1"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man Old Style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4"/>
          <p:cNvSpPr txBox="1">
            <a:spLocks noGrp="1"/>
          </p:cNvSpPr>
          <p:nvPr>
            <p:ph type="body" idx="1"/>
          </p:nvPr>
        </p:nvSpPr>
        <p:spPr>
          <a:xfrm>
            <a:off x="685347" y="4204820"/>
            <a:ext cx="7765321" cy="1592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2" name="Google Shape;82;p24"/>
          <p:cNvSpPr txBox="1">
            <a:spLocks noGrp="1"/>
          </p:cNvSpPr>
          <p:nvPr>
            <p:ph type="dt" idx="10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4"/>
          <p:cNvSpPr txBox="1">
            <a:spLocks noGrp="1"/>
          </p:cNvSpPr>
          <p:nvPr>
            <p:ph type="ftr" idx="11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4"/>
          <p:cNvSpPr txBox="1">
            <a:spLocks noGrp="1"/>
          </p:cNvSpPr>
          <p:nvPr>
            <p:ph type="sldNum" idx="12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with Caption">
  <p:cSld name="Quote with Ca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5"/>
          <p:cNvSpPr txBox="1"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man Old Style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5"/>
          <p:cNvSpPr txBox="1">
            <a:spLocks noGrp="1"/>
          </p:cNvSpPr>
          <p:nvPr>
            <p:ph type="body" idx="1"/>
          </p:nvPr>
        </p:nvSpPr>
        <p:spPr>
          <a:xfrm>
            <a:off x="1290484" y="3610032"/>
            <a:ext cx="6564224" cy="426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8" name="Google Shape;88;p25"/>
          <p:cNvSpPr txBox="1">
            <a:spLocks noGrp="1"/>
          </p:cNvSpPr>
          <p:nvPr>
            <p:ph type="body" idx="2"/>
          </p:nvPr>
        </p:nvSpPr>
        <p:spPr>
          <a:xfrm>
            <a:off x="685345" y="4204821"/>
            <a:ext cx="7765322" cy="1586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9" name="Google Shape;89;p25"/>
          <p:cNvSpPr txBox="1">
            <a:spLocks noGrp="1"/>
          </p:cNvSpPr>
          <p:nvPr>
            <p:ph type="dt" idx="10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5"/>
          <p:cNvSpPr txBox="1">
            <a:spLocks noGrp="1"/>
          </p:cNvSpPr>
          <p:nvPr>
            <p:ph type="ftr" idx="11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5"/>
          <p:cNvSpPr txBox="1">
            <a:spLocks noGrp="1"/>
          </p:cNvSpPr>
          <p:nvPr>
            <p:ph type="sldNum" idx="12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2" name="Google Shape;92;p25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ockwell"/>
              <a:buNone/>
            </a:pPr>
            <a:r>
              <a:rPr lang="en-US" sz="8000" b="0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“</a:t>
            </a:r>
            <a:endParaRPr/>
          </a:p>
        </p:txBody>
      </p:sp>
      <p:sp>
        <p:nvSpPr>
          <p:cNvPr id="93" name="Google Shape;93;p25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Rockwell"/>
              <a:buNone/>
            </a:pPr>
            <a:r>
              <a:rPr lang="en-US" sz="8000" b="0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me Card">
  <p:cSld name="Name Card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6"/>
          <p:cNvSpPr txBox="1"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ookman Old Style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6"/>
          <p:cNvSpPr txBox="1">
            <a:spLocks noGrp="1"/>
          </p:cNvSpPr>
          <p:nvPr>
            <p:ph type="body" idx="1"/>
          </p:nvPr>
        </p:nvSpPr>
        <p:spPr>
          <a:xfrm>
            <a:off x="685346" y="4650556"/>
            <a:ext cx="7765322" cy="1140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7" name="Google Shape;97;p26"/>
          <p:cNvSpPr txBox="1">
            <a:spLocks noGrp="1"/>
          </p:cNvSpPr>
          <p:nvPr>
            <p:ph type="dt" idx="10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6"/>
          <p:cNvSpPr txBox="1">
            <a:spLocks noGrp="1"/>
          </p:cNvSpPr>
          <p:nvPr>
            <p:ph type="ftr" idx="11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6"/>
          <p:cNvSpPr txBox="1">
            <a:spLocks noGrp="1"/>
          </p:cNvSpPr>
          <p:nvPr>
            <p:ph type="sldNum" idx="12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olumn">
  <p:cSld name="3 Column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7"/>
          <p:cNvSpPr txBox="1"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7"/>
          <p:cNvSpPr txBox="1"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3" name="Google Shape;103;p27"/>
          <p:cNvSpPr txBox="1">
            <a:spLocks noGrp="1"/>
          </p:cNvSpPr>
          <p:nvPr>
            <p:ph type="body" idx="2"/>
          </p:nvPr>
        </p:nvSpPr>
        <p:spPr>
          <a:xfrm>
            <a:off x="685346" y="2911624"/>
            <a:ext cx="2474217" cy="28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04" name="Google Shape;104;p27"/>
          <p:cNvSpPr txBox="1">
            <a:spLocks noGrp="1"/>
          </p:cNvSpPr>
          <p:nvPr>
            <p:ph type="body" idx="3"/>
          </p:nvPr>
        </p:nvSpPr>
        <p:spPr>
          <a:xfrm>
            <a:off x="3333658" y="2088320"/>
            <a:ext cx="2473919" cy="823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5" name="Google Shape;105;p27"/>
          <p:cNvSpPr txBox="1">
            <a:spLocks noGrp="1"/>
          </p:cNvSpPr>
          <p:nvPr>
            <p:ph type="body" idx="4"/>
          </p:nvPr>
        </p:nvSpPr>
        <p:spPr>
          <a:xfrm>
            <a:off x="3333659" y="2911624"/>
            <a:ext cx="2474866" cy="28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06" name="Google Shape;106;p27"/>
          <p:cNvSpPr txBox="1">
            <a:spLocks noGrp="1"/>
          </p:cNvSpPr>
          <p:nvPr>
            <p:ph type="body" idx="5"/>
          </p:nvPr>
        </p:nvSpPr>
        <p:spPr>
          <a:xfrm>
            <a:off x="5979974" y="2088320"/>
            <a:ext cx="2468408" cy="823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7" name="Google Shape;107;p27"/>
          <p:cNvSpPr txBox="1">
            <a:spLocks noGrp="1"/>
          </p:cNvSpPr>
          <p:nvPr>
            <p:ph type="body" idx="6"/>
          </p:nvPr>
        </p:nvSpPr>
        <p:spPr>
          <a:xfrm>
            <a:off x="5982260" y="2911624"/>
            <a:ext cx="2468408" cy="28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08" name="Google Shape;108;p27"/>
          <p:cNvSpPr txBox="1">
            <a:spLocks noGrp="1"/>
          </p:cNvSpPr>
          <p:nvPr>
            <p:ph type="dt" idx="10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7"/>
          <p:cNvSpPr txBox="1">
            <a:spLocks noGrp="1"/>
          </p:cNvSpPr>
          <p:nvPr>
            <p:ph type="ftr" idx="11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7"/>
          <p:cNvSpPr txBox="1">
            <a:spLocks noGrp="1"/>
          </p:cNvSpPr>
          <p:nvPr>
            <p:ph type="sldNum" idx="12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Picture Column">
  <p:cSld name="3 Picture Colum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8"/>
          <p:cNvSpPr txBox="1"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8"/>
          <p:cNvSpPr txBox="1"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4" name="Google Shape;114;p28"/>
          <p:cNvSpPr>
            <a:spLocks noGrp="1"/>
          </p:cNvSpPr>
          <p:nvPr>
            <p:ph type="pic" idx="2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sp>
      <p:sp>
        <p:nvSpPr>
          <p:cNvPr id="115" name="Google Shape;115;p28"/>
          <p:cNvSpPr txBox="1">
            <a:spLocks noGrp="1"/>
          </p:cNvSpPr>
          <p:nvPr>
            <p:ph type="body" idx="3"/>
          </p:nvPr>
        </p:nvSpPr>
        <p:spPr>
          <a:xfrm>
            <a:off x="685347" y="4565409"/>
            <a:ext cx="2474216" cy="1225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16" name="Google Shape;116;p28"/>
          <p:cNvSpPr txBox="1">
            <a:spLocks noGrp="1"/>
          </p:cNvSpPr>
          <p:nvPr>
            <p:ph type="body" idx="4"/>
          </p:nvPr>
        </p:nvSpPr>
        <p:spPr>
          <a:xfrm>
            <a:off x="3332026" y="3989147"/>
            <a:ext cx="2474237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7" name="Google Shape;117;p28"/>
          <p:cNvSpPr>
            <a:spLocks noGrp="1"/>
          </p:cNvSpPr>
          <p:nvPr>
            <p:ph type="pic" idx="5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sp>
      <p:sp>
        <p:nvSpPr>
          <p:cNvPr id="118" name="Google Shape;118;p28"/>
          <p:cNvSpPr txBox="1">
            <a:spLocks noGrp="1"/>
          </p:cNvSpPr>
          <p:nvPr>
            <p:ph type="body" idx="6"/>
          </p:nvPr>
        </p:nvSpPr>
        <p:spPr>
          <a:xfrm>
            <a:off x="3331011" y="4565408"/>
            <a:ext cx="2475252" cy="1225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19" name="Google Shape;119;p28"/>
          <p:cNvSpPr txBox="1">
            <a:spLocks noGrp="1"/>
          </p:cNvSpPr>
          <p:nvPr>
            <p:ph type="body" idx="7"/>
          </p:nvPr>
        </p:nvSpPr>
        <p:spPr>
          <a:xfrm>
            <a:off x="5980067" y="3989147"/>
            <a:ext cx="2467425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0" name="Google Shape;120;p28"/>
          <p:cNvSpPr>
            <a:spLocks noGrp="1"/>
          </p:cNvSpPr>
          <p:nvPr>
            <p:ph type="pic" idx="8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sp>
      <p:sp>
        <p:nvSpPr>
          <p:cNvPr id="121" name="Google Shape;121;p28"/>
          <p:cNvSpPr txBox="1">
            <a:spLocks noGrp="1"/>
          </p:cNvSpPr>
          <p:nvPr>
            <p:ph type="body" idx="9"/>
          </p:nvPr>
        </p:nvSpPr>
        <p:spPr>
          <a:xfrm>
            <a:off x="5979973" y="4565410"/>
            <a:ext cx="2470694" cy="1225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22" name="Google Shape;122;p28"/>
          <p:cNvSpPr txBox="1">
            <a:spLocks noGrp="1"/>
          </p:cNvSpPr>
          <p:nvPr>
            <p:ph type="dt" idx="10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8"/>
          <p:cNvSpPr txBox="1">
            <a:spLocks noGrp="1"/>
          </p:cNvSpPr>
          <p:nvPr>
            <p:ph type="ftr" idx="11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8"/>
          <p:cNvSpPr txBox="1">
            <a:spLocks noGrp="1"/>
          </p:cNvSpPr>
          <p:nvPr>
            <p:ph type="sldNum" idx="12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9"/>
          <p:cNvSpPr txBox="1"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9"/>
          <p:cNvSpPr txBox="1">
            <a:spLocks noGrp="1"/>
          </p:cNvSpPr>
          <p:nvPr>
            <p:ph type="body" idx="1"/>
          </p:nvPr>
        </p:nvSpPr>
        <p:spPr>
          <a:xfrm rot="5400000">
            <a:off x="2720439" y="60971"/>
            <a:ext cx="3695136" cy="7765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8" name="Google Shape;128;p29"/>
          <p:cNvSpPr txBox="1">
            <a:spLocks noGrp="1"/>
          </p:cNvSpPr>
          <p:nvPr>
            <p:ph type="dt" idx="10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29"/>
          <p:cNvSpPr txBox="1">
            <a:spLocks noGrp="1"/>
          </p:cNvSpPr>
          <p:nvPr>
            <p:ph type="ftr" idx="11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9"/>
          <p:cNvSpPr txBox="1">
            <a:spLocks noGrp="1"/>
          </p:cNvSpPr>
          <p:nvPr>
            <p:ph type="sldNum" idx="12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0"/>
          <p:cNvSpPr txBox="1">
            <a:spLocks noGrp="1"/>
          </p:cNvSpPr>
          <p:nvPr>
            <p:ph type="title"/>
          </p:nvPr>
        </p:nvSpPr>
        <p:spPr>
          <a:xfrm rot="5400000">
            <a:off x="4906371" y="2246904"/>
            <a:ext cx="5181601" cy="1906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Bookman Old Style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30"/>
          <p:cNvSpPr txBox="1">
            <a:spLocks noGrp="1"/>
          </p:cNvSpPr>
          <p:nvPr>
            <p:ph type="body" idx="1"/>
          </p:nvPr>
        </p:nvSpPr>
        <p:spPr>
          <a:xfrm rot="5400000">
            <a:off x="966560" y="328386"/>
            <a:ext cx="5181601" cy="5744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4" name="Google Shape;134;p30"/>
          <p:cNvSpPr txBox="1">
            <a:spLocks noGrp="1"/>
          </p:cNvSpPr>
          <p:nvPr>
            <p:ph type="dt" idx="10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30"/>
          <p:cNvSpPr txBox="1">
            <a:spLocks noGrp="1"/>
          </p:cNvSpPr>
          <p:nvPr>
            <p:ph type="ftr" idx="11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30"/>
          <p:cNvSpPr txBox="1">
            <a:spLocks noGrp="1"/>
          </p:cNvSpPr>
          <p:nvPr>
            <p:ph type="sldNum" idx="12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9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Bookman Old Style"/>
              <a:buNone/>
              <a:defRPr sz="3400" b="1" i="0" u="none" strike="noStrike" cap="non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55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marL="914400" marR="0" lvl="1" indent="-3429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marL="1371600" marR="0" lvl="2" indent="-3302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marL="1828800" marR="0" lvl="3" indent="-3175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marL="2286000" marR="0" lvl="4" indent="-3048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marL="2743200" marR="0" lvl="5" indent="-3048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marL="3200400" marR="0" lvl="6" indent="-3048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marL="3657600" marR="0" lvl="7" indent="-3048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marL="4114800" marR="0" lvl="8" indent="-3048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dt" idx="10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ftr" idx="11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sldNum" idx="12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"/>
          <p:cNvSpPr txBox="1"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Bookman Old Style"/>
              <a:buNone/>
            </a:pPr>
            <a:r>
              <a:rPr lang="en-US"/>
              <a:t>THE NEXT PHASE OF AI IN EDUCATION</a:t>
            </a:r>
            <a:endParaRPr/>
          </a:p>
        </p:txBody>
      </p:sp>
      <p:sp>
        <p:nvSpPr>
          <p:cNvPr id="142" name="Google Shape;142;p1"/>
          <p:cNvSpPr txBox="1"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/>
              <a:t>Student-Centered AI Engagement</a:t>
            </a:r>
            <a:endParaRPr/>
          </a:p>
        </p:txBody>
      </p:sp>
      <p:sp>
        <p:nvSpPr>
          <p:cNvPr id="143" name="Google Shape;143;p1"/>
          <p:cNvSpPr txBox="1">
            <a:spLocks noGrp="1"/>
          </p:cNvSpPr>
          <p:nvPr>
            <p:ph type="ftr" idx="11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2026 Dissertation Complete, LLC. All rights reserved.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"/>
          <p:cNvSpPr txBox="1"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Bookman Old Style"/>
              <a:buNone/>
            </a:pPr>
            <a:r>
              <a:rPr lang="en-US"/>
              <a:t>THE SHIFT IN AI</a:t>
            </a:r>
            <a:endParaRPr/>
          </a:p>
        </p:txBody>
      </p:sp>
      <p:sp>
        <p:nvSpPr>
          <p:cNvPr id="149" name="Google Shape;149;p2"/>
          <p:cNvSpPr txBox="1"/>
          <p:nvPr/>
        </p:nvSpPr>
        <p:spPr>
          <a:xfrm>
            <a:off x="914400" y="1828800"/>
            <a:ext cx="6475875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AI is transforming education across all levels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Current focus: content creation and instructional support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Next phase: student engagement and learning outcomes</a:t>
            </a:r>
            <a:endParaRPr/>
          </a:p>
        </p:txBody>
      </p:sp>
      <p:sp>
        <p:nvSpPr>
          <p:cNvPr id="150" name="Google Shape;150;p2"/>
          <p:cNvSpPr txBox="1">
            <a:spLocks noGrp="1"/>
          </p:cNvSpPr>
          <p:nvPr>
            <p:ph type="ftr" idx="11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2026 Dissertation Complete, LLC. All rights reserved.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"/>
          <p:cNvSpPr txBox="1"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Bookman Old Style"/>
              <a:buNone/>
            </a:pPr>
            <a:r>
              <a:rPr lang="en-US" b="1"/>
              <a:t>THE CURRENT GAP</a:t>
            </a:r>
            <a:endParaRPr/>
          </a:p>
        </p:txBody>
      </p:sp>
      <p:sp>
        <p:nvSpPr>
          <p:cNvPr id="156" name="Google Shape;156;p3"/>
          <p:cNvSpPr txBox="1"/>
          <p:nvPr/>
        </p:nvSpPr>
        <p:spPr>
          <a:xfrm>
            <a:off x="914400" y="1828800"/>
            <a:ext cx="5523884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Faculty tools are advancing rapidly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Students still lack structured, real-time support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Isolation, inconsistency, and misuse of AI persist</a:t>
            </a:r>
            <a:endParaRPr/>
          </a:p>
        </p:txBody>
      </p:sp>
      <p:sp>
        <p:nvSpPr>
          <p:cNvPr id="157" name="Google Shape;157;p3"/>
          <p:cNvSpPr txBox="1">
            <a:spLocks noGrp="1"/>
          </p:cNvSpPr>
          <p:nvPr>
            <p:ph type="ftr" idx="11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2026 Dissertation Complete, LLC. All rights reserved.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4"/>
          <p:cNvSpPr txBox="1"/>
          <p:nvPr/>
        </p:nvSpPr>
        <p:spPr>
          <a:xfrm>
            <a:off x="914400" y="1828800"/>
            <a:ext cx="6344044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Introduce a student-facing AI layer: LearnAssist™</a:t>
            </a:r>
            <a:endParaRPr sz="1800" b="0" i="0" u="none" strike="noStrike" cap="non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Bridge content and comprehension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Support guided, interactive learning</a:t>
            </a:r>
            <a:endParaRPr/>
          </a:p>
        </p:txBody>
      </p:sp>
      <p:sp>
        <p:nvSpPr>
          <p:cNvPr id="163" name="Google Shape;163;p4"/>
          <p:cNvSpPr txBox="1">
            <a:spLocks noGrp="1"/>
          </p:cNvSpPr>
          <p:nvPr>
            <p:ph type="title"/>
          </p:nvPr>
        </p:nvSpPr>
        <p:spPr>
          <a:xfrm>
            <a:off x="2580112" y="461417"/>
            <a:ext cx="3983783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Bookman Old Style"/>
              <a:buNone/>
            </a:pPr>
            <a:r>
              <a:rPr lang="en-US"/>
              <a:t>THE OPPORTUNITY</a:t>
            </a:r>
            <a:endParaRPr/>
          </a:p>
        </p:txBody>
      </p:sp>
      <p:sp>
        <p:nvSpPr>
          <p:cNvPr id="164" name="Google Shape;164;p4"/>
          <p:cNvSpPr txBox="1">
            <a:spLocks noGrp="1"/>
          </p:cNvSpPr>
          <p:nvPr>
            <p:ph type="ftr" idx="11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2026 Dissertation Complete, LLC. All rights reserved.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"/>
          <p:cNvSpPr txBox="1"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Bookman Old Style"/>
              <a:buNone/>
            </a:pPr>
            <a:r>
              <a:rPr lang="en-US" b="1"/>
              <a:t>THE SOLUTION</a:t>
            </a:r>
            <a:br>
              <a:rPr lang="en-US" b="1"/>
            </a:br>
            <a:endParaRPr/>
          </a:p>
        </p:txBody>
      </p:sp>
      <p:sp>
        <p:nvSpPr>
          <p:cNvPr id="170" name="Google Shape;170;p5"/>
          <p:cNvSpPr txBox="1"/>
          <p:nvPr/>
        </p:nvSpPr>
        <p:spPr>
          <a:xfrm>
            <a:off x="914400" y="1828800"/>
            <a:ext cx="692369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AI Academic Companion Avatar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Research-informed and faculty-aligned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Designed to support engagement and critical thinking</a:t>
            </a:r>
            <a:endParaRPr/>
          </a:p>
        </p:txBody>
      </p:sp>
      <p:sp>
        <p:nvSpPr>
          <p:cNvPr id="171" name="Google Shape;171;p5"/>
          <p:cNvSpPr txBox="1">
            <a:spLocks noGrp="1"/>
          </p:cNvSpPr>
          <p:nvPr>
            <p:ph type="ftr" idx="11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2026 Dissertation Complete, LLC. All rights reserved.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6"/>
          <p:cNvSpPr txBox="1"/>
          <p:nvPr/>
        </p:nvSpPr>
        <p:spPr>
          <a:xfrm>
            <a:off x="629587" y="1600200"/>
            <a:ext cx="5030673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Voice, text, and multimodal interaction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140+ languages supported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Session summaries and micro-lessons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Real-time guided feedback</a:t>
            </a:r>
            <a:endParaRPr/>
          </a:p>
        </p:txBody>
      </p:sp>
      <p:sp>
        <p:nvSpPr>
          <p:cNvPr id="177" name="Google Shape;177;p6"/>
          <p:cNvSpPr txBox="1">
            <a:spLocks noGrp="1"/>
          </p:cNvSpPr>
          <p:nvPr>
            <p:ph type="title"/>
          </p:nvPr>
        </p:nvSpPr>
        <p:spPr>
          <a:xfrm>
            <a:off x="2943544" y="461417"/>
            <a:ext cx="3256918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Bookman Old Style"/>
              <a:buNone/>
            </a:pPr>
            <a:r>
              <a:rPr lang="en-US"/>
              <a:t>HOW IT WORKS</a:t>
            </a:r>
            <a:endParaRPr/>
          </a:p>
        </p:txBody>
      </p:sp>
      <p:sp>
        <p:nvSpPr>
          <p:cNvPr id="178" name="Google Shape;178;p6"/>
          <p:cNvSpPr txBox="1">
            <a:spLocks noGrp="1"/>
          </p:cNvSpPr>
          <p:nvPr>
            <p:ph type="ftr" idx="11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2026 Dissertation Complete, LLC. All rights reserved.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"/>
          <p:cNvSpPr txBox="1"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Bookman Old Style"/>
              <a:buNone/>
            </a:pPr>
            <a:r>
              <a:rPr lang="en-US" b="1"/>
              <a:t>FACULTY-CENTERED DESIGN</a:t>
            </a:r>
            <a:endParaRPr/>
          </a:p>
        </p:txBody>
      </p:sp>
      <p:sp>
        <p:nvSpPr>
          <p:cNvPr id="184" name="Google Shape;184;p7"/>
          <p:cNvSpPr txBox="1"/>
          <p:nvPr/>
        </p:nvSpPr>
        <p:spPr>
          <a:xfrm>
            <a:off x="914400" y="731520"/>
            <a:ext cx="18473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85" name="Google Shape;185;p7"/>
          <p:cNvSpPr txBox="1"/>
          <p:nvPr/>
        </p:nvSpPr>
        <p:spPr>
          <a:xfrm>
            <a:off x="914400" y="1828800"/>
            <a:ext cx="6197209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Faculty control all content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Avatar reflects instructor voice and expectations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Extends, not replaces, teaching presence</a:t>
            </a:r>
            <a:endParaRPr/>
          </a:p>
        </p:txBody>
      </p:sp>
      <p:sp>
        <p:nvSpPr>
          <p:cNvPr id="186" name="Google Shape;186;p7"/>
          <p:cNvSpPr txBox="1">
            <a:spLocks noGrp="1"/>
          </p:cNvSpPr>
          <p:nvPr>
            <p:ph type="ftr" idx="11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2026 Dissertation Complete, LLC. All rights reserved.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8"/>
          <p:cNvSpPr txBox="1"/>
          <p:nvPr/>
        </p:nvSpPr>
        <p:spPr>
          <a:xfrm>
            <a:off x="914400" y="1828800"/>
            <a:ext cx="4319837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Reduces isolation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Builds confidence and self-efficacy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Develops higher-order thinking skills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Promotes ethical AI use</a:t>
            </a:r>
            <a:endParaRPr/>
          </a:p>
        </p:txBody>
      </p:sp>
      <p:sp>
        <p:nvSpPr>
          <p:cNvPr id="192" name="Google Shape;192;p8"/>
          <p:cNvSpPr txBox="1">
            <a:spLocks noGrp="1"/>
          </p:cNvSpPr>
          <p:nvPr>
            <p:ph type="title"/>
          </p:nvPr>
        </p:nvSpPr>
        <p:spPr>
          <a:xfrm>
            <a:off x="2719797" y="461417"/>
            <a:ext cx="3704412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Bookman Old Style"/>
              <a:buNone/>
            </a:pPr>
            <a:r>
              <a:rPr lang="en-US"/>
              <a:t>STUDENT IMPACT</a:t>
            </a:r>
            <a:endParaRPr/>
          </a:p>
        </p:txBody>
      </p:sp>
      <p:sp>
        <p:nvSpPr>
          <p:cNvPr id="193" name="Google Shape;193;p8"/>
          <p:cNvSpPr txBox="1">
            <a:spLocks noGrp="1"/>
          </p:cNvSpPr>
          <p:nvPr>
            <p:ph type="ftr" idx="11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2026 Dissertation Complete, LLC. All rights reserved.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"/>
          <p:cNvSpPr txBox="1"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Bookman Old Style"/>
              <a:buNone/>
            </a:pPr>
            <a:r>
              <a:rPr lang="en-US" b="1"/>
              <a:t>AI SUPPORT + AVATAR = COMPLETE ECOSYSTEM</a:t>
            </a:r>
            <a:endParaRPr/>
          </a:p>
        </p:txBody>
      </p:sp>
      <p:sp>
        <p:nvSpPr>
          <p:cNvPr id="199" name="Google Shape;199;p9"/>
          <p:cNvSpPr txBox="1"/>
          <p:nvPr/>
        </p:nvSpPr>
        <p:spPr>
          <a:xfrm>
            <a:off x="914400" y="1645920"/>
            <a:ext cx="3139514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Current AI Support</a:t>
            </a:r>
            <a:endParaRPr sz="18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Faculty tools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Content creation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Course design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Instructional support</a:t>
            </a:r>
            <a:endParaRPr/>
          </a:p>
        </p:txBody>
      </p:sp>
      <p:sp>
        <p:nvSpPr>
          <p:cNvPr id="200" name="Google Shape;200;p9"/>
          <p:cNvSpPr txBox="1"/>
          <p:nvPr/>
        </p:nvSpPr>
        <p:spPr>
          <a:xfrm>
            <a:off x="4572000" y="1645920"/>
            <a:ext cx="350737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AI Avatar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Student interaction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Guided learning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Engagement + retention</a:t>
            </a:r>
            <a:endParaRPr/>
          </a:p>
        </p:txBody>
      </p:sp>
      <p:sp>
        <p:nvSpPr>
          <p:cNvPr id="201" name="Google Shape;201;p9"/>
          <p:cNvSpPr txBox="1">
            <a:spLocks noGrp="1"/>
          </p:cNvSpPr>
          <p:nvPr>
            <p:ph type="ftr" idx="11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2026 Dissertation Complete, LLC. All rights reserved.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"/>
          <p:cNvSpPr txBox="1"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Bookman Old Style"/>
              <a:buNone/>
            </a:pPr>
            <a:r>
              <a:rPr lang="en-US" b="1"/>
              <a:t>WHY THIS MATTERS</a:t>
            </a:r>
            <a:endParaRPr/>
          </a:p>
        </p:txBody>
      </p:sp>
      <p:sp>
        <p:nvSpPr>
          <p:cNvPr id="207" name="Google Shape;207;p10"/>
          <p:cNvSpPr txBox="1"/>
          <p:nvPr/>
        </p:nvSpPr>
        <p:spPr>
          <a:xfrm>
            <a:off x="914400" y="1828800"/>
            <a:ext cx="4593565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Improves retention and outcomes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Supports AI policy and integrity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Prepares students for AI-driven careers</a:t>
            </a:r>
            <a:endParaRPr/>
          </a:p>
        </p:txBody>
      </p:sp>
      <p:sp>
        <p:nvSpPr>
          <p:cNvPr id="208" name="Google Shape;208;p10"/>
          <p:cNvSpPr txBox="1">
            <a:spLocks noGrp="1"/>
          </p:cNvSpPr>
          <p:nvPr>
            <p:ph type="ftr" idx="11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2026 Dissertation Complete, LLC. All rights reserved.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g3f49bc7e4dc_0_0" title="learnassist flow char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9027" y="985876"/>
            <a:ext cx="6925947" cy="4617298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1"/>
          <p:cNvSpPr txBox="1"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Bookman Old Style"/>
              <a:buNone/>
            </a:pPr>
            <a:r>
              <a:rPr lang="en-US" b="1"/>
              <a:t>STUDENT EXPERIENCE: BEFORE VS AFTER</a:t>
            </a:r>
            <a:endParaRPr/>
          </a:p>
        </p:txBody>
      </p:sp>
      <p:sp>
        <p:nvSpPr>
          <p:cNvPr id="220" name="Google Shape;220;p11"/>
          <p:cNvSpPr txBox="1"/>
          <p:nvPr/>
        </p:nvSpPr>
        <p:spPr>
          <a:xfrm>
            <a:off x="914400" y="1645920"/>
            <a:ext cx="3450625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Before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Limited access to support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Feelings of isolation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Unstructured AI use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Low confidence in learning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Inconsistent feedback</a:t>
            </a:r>
            <a:endParaRPr/>
          </a:p>
        </p:txBody>
      </p:sp>
      <p:sp>
        <p:nvSpPr>
          <p:cNvPr id="221" name="Google Shape;221;p11"/>
          <p:cNvSpPr txBox="1"/>
          <p:nvPr/>
        </p:nvSpPr>
        <p:spPr>
          <a:xfrm>
            <a:off x="4365025" y="1645920"/>
            <a:ext cx="4781817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After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24/7 guided academic support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Increased engagement and connection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Structured, ethical AI interaction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Improved confidence and self-efficacy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Consistent, faculty-aligned feedback</a:t>
            </a:r>
            <a:endParaRPr/>
          </a:p>
        </p:txBody>
      </p:sp>
      <p:sp>
        <p:nvSpPr>
          <p:cNvPr id="222" name="Google Shape;222;p11"/>
          <p:cNvSpPr txBox="1">
            <a:spLocks noGrp="1"/>
          </p:cNvSpPr>
          <p:nvPr>
            <p:ph type="ftr" idx="11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2026 Dissertation Complete, LLC. All rights reserved.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2"/>
          <p:cNvSpPr txBox="1"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Bookman Old Style"/>
              <a:buNone/>
            </a:pPr>
            <a:r>
              <a:rPr lang="en-US" sz="1800" b="0"/>
              <a:t>KATHLEEN COVEY, Ed.D.</a:t>
            </a:r>
            <a:br>
              <a:rPr lang="en-US" sz="1800" b="0"/>
            </a:br>
            <a:r>
              <a:rPr lang="en-US" sz="1800" b="0"/>
              <a:t>Founder</a:t>
            </a:r>
            <a:br>
              <a:rPr lang="en-US" sz="1800" b="0"/>
            </a:br>
            <a:r>
              <a:rPr lang="en-US" sz="1800" b="0"/>
              <a:t>LEARNASSIST™ and AI Academic Companion Avatar</a:t>
            </a:r>
            <a:br>
              <a:rPr lang="en-US" sz="1800" b="0"/>
            </a:br>
            <a:br>
              <a:rPr lang="en-US" sz="1800" b="0"/>
            </a:br>
            <a:r>
              <a:rPr lang="en-US" sz="1800" b="0"/>
              <a:t>MAXIMILIAN COVEY, CEO</a:t>
            </a:r>
            <a:endParaRPr sz="1800" b="0"/>
          </a:p>
        </p:txBody>
      </p:sp>
      <p:sp>
        <p:nvSpPr>
          <p:cNvPr id="228" name="Google Shape;228;p12"/>
          <p:cNvSpPr txBox="1"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/>
              <a:t>Dissertation Complete, LLC</a:t>
            </a:r>
            <a:br>
              <a:rPr lang="en-US"/>
            </a:br>
            <a:endParaRPr/>
          </a:p>
        </p:txBody>
      </p:sp>
      <p:sp>
        <p:nvSpPr>
          <p:cNvPr id="229" name="Google Shape;229;p12"/>
          <p:cNvSpPr txBox="1">
            <a:spLocks noGrp="1"/>
          </p:cNvSpPr>
          <p:nvPr>
            <p:ph type="ftr" idx="11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2026 Dissertation Complete, LLC. All rights reserved.</a:t>
            </a:r>
            <a:endParaRPr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Damask">
  <a:themeElements>
    <a:clrScheme name="Damask">
      <a:dk1>
        <a:srgbClr val="000000"/>
      </a:dk1>
      <a:lt1>
        <a:srgbClr val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403</Words>
  <Application>Microsoft Office PowerPoint</Application>
  <PresentationFormat>On-screen Show (4:3)</PresentationFormat>
  <Paragraphs>74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Bookman Old Style</vt:lpstr>
      <vt:lpstr>Calibri</vt:lpstr>
      <vt:lpstr>Rockwell</vt:lpstr>
      <vt:lpstr>Damask</vt:lpstr>
      <vt:lpstr>THE NEXT PHASE OF AI IN EDUCATION</vt:lpstr>
      <vt:lpstr>THE SHIFT IN AI</vt:lpstr>
      <vt:lpstr>THE CURRENT GAP</vt:lpstr>
      <vt:lpstr>THE OPPORTUNITY</vt:lpstr>
      <vt:lpstr>THE SOLUTION </vt:lpstr>
      <vt:lpstr>HOW IT WORKS</vt:lpstr>
      <vt:lpstr>FACULTY-CENTERED DESIGN</vt:lpstr>
      <vt:lpstr>STUDENT IMPACT</vt:lpstr>
      <vt:lpstr>AI SUPPORT + AVATAR = COMPLETE ECOSYSTEM</vt:lpstr>
      <vt:lpstr>WHY THIS MATTERS</vt:lpstr>
      <vt:lpstr>PowerPoint Presentation</vt:lpstr>
      <vt:lpstr>STUDENT EXPERIENCE: BEFORE VS AFTER</vt:lpstr>
      <vt:lpstr>KATHLEEN COVEY, Ed.D. Founder LEARNASSIST™ and AI Academic Companion Avatar  MAXIMILIAN COVEY, CEO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Kathleen DePietro-Covey</dc:creator>
  <cp:lastModifiedBy>Kathleen DePietro-Covey</cp:lastModifiedBy>
  <cp:revision>1</cp:revision>
  <dcterms:created xsi:type="dcterms:W3CDTF">2013-01-27T09:14:16Z</dcterms:created>
  <dcterms:modified xsi:type="dcterms:W3CDTF">2026-07-10T18:14:53Z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D881B535-6E13-4DB2-B9C7-1DFF412E326E</vt:lpwstr>
  </property>
  <property fmtid="{D5CDD505-2E9C-101B-9397-08002B2CF9AE}" pid="3" name="ArticulatePath">
    <vt:lpwstr>D2L_Visual_Deck_With_Before_After</vt:lpwstr>
  </property>
</Properties>
</file>